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sldIdLst>
    <p:sldId id="256" r:id="rId2"/>
    <p:sldId id="268" r:id="rId3"/>
    <p:sldId id="284" r:id="rId4"/>
    <p:sldId id="288" r:id="rId5"/>
    <p:sldId id="289" r:id="rId6"/>
    <p:sldId id="286" r:id="rId7"/>
    <p:sldId id="270" r:id="rId8"/>
    <p:sldId id="274" r:id="rId9"/>
    <p:sldId id="262" r:id="rId10"/>
    <p:sldId id="275" r:id="rId11"/>
    <p:sldId id="282" r:id="rId12"/>
    <p:sldId id="271" r:id="rId13"/>
    <p:sldId id="276" r:id="rId14"/>
    <p:sldId id="265" r:id="rId15"/>
    <p:sldId id="277" r:id="rId16"/>
    <p:sldId id="272" r:id="rId17"/>
    <p:sldId id="257" r:id="rId18"/>
    <p:sldId id="258" r:id="rId19"/>
    <p:sldId id="259" r:id="rId20"/>
    <p:sldId id="260" r:id="rId21"/>
    <p:sldId id="261" r:id="rId22"/>
    <p:sldId id="283" r:id="rId23"/>
    <p:sldId id="278" r:id="rId24"/>
    <p:sldId id="281" r:id="rId25"/>
    <p:sldId id="287" r:id="rId26"/>
    <p:sldId id="279" r:id="rId27"/>
    <p:sldId id="26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4611"/>
  </p:normalViewPr>
  <p:slideViewPr>
    <p:cSldViewPr>
      <p:cViewPr varScale="1">
        <p:scale>
          <a:sx n="83" d="100"/>
          <a:sy n="83" d="100"/>
        </p:scale>
        <p:origin x="124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4BC5E2-CE86-42AD-94CF-63CBEE6D57EA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A21E6-81E2-4FA7-8A7E-A94D7ABBA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10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21E6-81E2-4FA7-8A7E-A94D7ABBA7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5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A21E6-81E2-4FA7-8A7E-A94D7ABBA7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1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2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1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2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0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64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02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7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9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61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63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45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BA92B-9962-47E5-9D35-308A8D2D24A8}" type="datetimeFigureOut">
              <a:rPr lang="en-US" smtClean="0"/>
              <a:t>6/12/2019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CAC02D-151F-4498-8C38-0DCB73971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1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3900" y="682337"/>
            <a:ext cx="7772400" cy="22860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in </a:t>
            </a:r>
            <a:r>
              <a:rPr lang="en-US" i="1" dirty="0" err="1" smtClean="0"/>
              <a:t>silico</a:t>
            </a:r>
            <a:r>
              <a:rPr lang="en-US" i="1" dirty="0" smtClean="0"/>
              <a:t> </a:t>
            </a:r>
            <a:r>
              <a:rPr lang="en-US" dirty="0" smtClean="0"/>
              <a:t>ANALYSIS </a:t>
            </a:r>
            <a:r>
              <a:rPr lang="en-US" dirty="0" smtClean="0"/>
              <a:t>OF ANTIMICROBIAL PEPTIDES IN </a:t>
            </a:r>
            <a:r>
              <a:rPr lang="en-US" i="1" dirty="0" err="1" smtClean="0"/>
              <a:t>Bombyx</a:t>
            </a:r>
            <a:r>
              <a:rPr lang="en-US" i="1" dirty="0" smtClean="0"/>
              <a:t> </a:t>
            </a:r>
            <a:r>
              <a:rPr lang="en-US" i="1" dirty="0" err="1" smtClean="0"/>
              <a:t>mori</a:t>
            </a:r>
            <a:r>
              <a:rPr lang="en-US" i="1" dirty="0" smtClean="0"/>
              <a:t> </a:t>
            </a:r>
            <a:r>
              <a:rPr lang="en-US" dirty="0" smtClean="0"/>
              <a:t>TOWARDS THE DEVELOPMENT OF THERAPEUTICS</a:t>
            </a:r>
            <a:endParaRPr lang="en-US" i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95300" y="3422074"/>
            <a:ext cx="8229600" cy="2743200"/>
          </a:xfrm>
        </p:spPr>
        <p:txBody>
          <a:bodyPr>
            <a:normAutofit lnSpcReduction="10000"/>
          </a:bodyPr>
          <a:lstStyle/>
          <a:p>
            <a:pPr lvl="0" algn="l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IN" sz="1800" b="1" u="sng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members: </a:t>
            </a:r>
          </a:p>
          <a:p>
            <a:pPr lvl="0" algn="l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Ahish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 </a:t>
            </a: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Sujay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1MS15BT003)        </a:t>
            </a:r>
            <a:r>
              <a:rPr lang="en-IN" sz="1800" b="1" cap="all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Mounika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Rao (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1MS15BT024) </a:t>
            </a:r>
          </a:p>
          <a:p>
            <a:pPr lvl="0" algn="l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IN" sz="1800" b="1" cap="all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Nidhi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Hookeri (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1MS15BT028)        </a:t>
            </a:r>
            <a:r>
              <a:rPr lang="en-IN" sz="1800" b="1" cap="all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Yogesh</a:t>
            </a:r>
            <a:r>
              <a:rPr lang="en-IN" sz="1800" b="1" cap="all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 (1MS15BT058)</a:t>
            </a:r>
          </a:p>
          <a:p>
            <a:pPr lvl="0" algn="l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IN" sz="1800" b="1" u="sng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GUIDE:</a:t>
            </a:r>
          </a:p>
          <a:p>
            <a:pPr lvl="0" algn="l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</a:pP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Sravanti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V, </a:t>
            </a: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associate professor, department of biotechnology, </a:t>
            </a: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ramaiah</a:t>
            </a:r>
            <a:r>
              <a:rPr lang="en-IN" sz="1800" b="1" cap="all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institute of technology, </a:t>
            </a:r>
            <a:r>
              <a:rPr lang="en-IN" sz="1800" b="1" cap="all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bengaluru</a:t>
            </a:r>
            <a:endParaRPr lang="en-IN" sz="1800" b="1" cap="all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228600"/>
            <a:ext cx="8686800" cy="64770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4231" t="16667" r="24817" b="22916"/>
          <a:stretch/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5000" y="0"/>
            <a:ext cx="6400800" cy="762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Schematic representation of full length sequence of AMPs created using IBS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706582"/>
            <a:ext cx="15240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Cecropin</a:t>
            </a:r>
            <a:r>
              <a:rPr lang="en-US" sz="2000" b="1" dirty="0"/>
              <a:t> A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1905000"/>
            <a:ext cx="15240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Cecropin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83127" y="3276600"/>
            <a:ext cx="15240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Cecropin</a:t>
            </a:r>
            <a:r>
              <a:rPr lang="en-US" sz="2000" b="1" dirty="0"/>
              <a:t> B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982" y="6019800"/>
            <a:ext cx="15240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Cecropin</a:t>
            </a:r>
            <a:r>
              <a:rPr lang="en-US" sz="2000" b="1" dirty="0"/>
              <a:t> 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3909" y="4572000"/>
            <a:ext cx="1524000" cy="6096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Cecropin</a:t>
            </a:r>
            <a:r>
              <a:rPr lang="en-US" sz="2000" b="1" dirty="0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6453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8" t="22413" r="23906" b="15733"/>
          <a:stretch/>
        </p:blipFill>
        <p:spPr bwMode="auto">
          <a:xfrm>
            <a:off x="304800" y="304801"/>
            <a:ext cx="4219904" cy="21887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6485" y="1692166"/>
            <a:ext cx="1250074" cy="36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Attacin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3" t="32112" r="26571" b="27371"/>
          <a:stretch/>
        </p:blipFill>
        <p:spPr bwMode="auto">
          <a:xfrm>
            <a:off x="4524704" y="278525"/>
            <a:ext cx="4383373" cy="22150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81043" y="304801"/>
            <a:ext cx="1157173" cy="4861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Defensin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35237" r="26614" b="30711"/>
          <a:stretch/>
        </p:blipFill>
        <p:spPr bwMode="auto">
          <a:xfrm>
            <a:off x="304801" y="2493581"/>
            <a:ext cx="4219903" cy="2070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90800" y="2485698"/>
            <a:ext cx="1250074" cy="404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Enbocin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1" t="31142" r="26372" b="25970"/>
          <a:stretch/>
        </p:blipFill>
        <p:spPr bwMode="auto">
          <a:xfrm>
            <a:off x="4524703" y="2493581"/>
            <a:ext cx="4383373" cy="20705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418233" y="2477817"/>
            <a:ext cx="1039967" cy="509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Gloverin</a:t>
            </a:r>
            <a:endParaRPr lang="en-US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35237" r="26614" b="30496"/>
          <a:stretch/>
        </p:blipFill>
        <p:spPr bwMode="auto">
          <a:xfrm>
            <a:off x="304801" y="4572000"/>
            <a:ext cx="4219902" cy="20705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712326" y="4587765"/>
            <a:ext cx="1128548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Moricin</a:t>
            </a:r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2" t="35668" r="26251" b="32166"/>
          <a:stretch/>
        </p:blipFill>
        <p:spPr bwMode="auto">
          <a:xfrm>
            <a:off x="4524705" y="4587765"/>
            <a:ext cx="4383372" cy="20547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902117" y="4572000"/>
            <a:ext cx="1260684" cy="39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Lebocin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491" y="152400"/>
            <a:ext cx="8229600" cy="914400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Methodology</a:t>
            </a:r>
            <a:br>
              <a:rPr lang="en-IN" u="sng" dirty="0"/>
            </a:br>
            <a:r>
              <a:rPr lang="en-IN" u="sng" dirty="0"/>
              <a:t>2) Primary Sequence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1647902"/>
            <a:ext cx="6165668" cy="6040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Mature peptide sequences were subjected to analysis by </a:t>
            </a:r>
            <a:r>
              <a:rPr lang="en-IN" dirty="0" err="1"/>
              <a:t>ExPASy</a:t>
            </a:r>
            <a:r>
              <a:rPr lang="en-IN" dirty="0"/>
              <a:t>- </a:t>
            </a:r>
            <a:r>
              <a:rPr lang="en-IN" dirty="0" err="1"/>
              <a:t>ProtParam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1428207" y="2781118"/>
            <a:ext cx="6165668" cy="5967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Net charge at neutral pH was calculated using Protein Calculator v3.4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80457" y="3959706"/>
            <a:ext cx="6165669" cy="78371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Amino acid composition of each AMP was obtained from </a:t>
            </a:r>
            <a:r>
              <a:rPr lang="en-IN" dirty="0" err="1"/>
              <a:t>ExPASy</a:t>
            </a:r>
            <a:r>
              <a:rPr lang="en-IN" dirty="0"/>
              <a:t> </a:t>
            </a:r>
            <a:r>
              <a:rPr lang="en-IN" dirty="0" err="1"/>
              <a:t>ProtParam</a:t>
            </a:r>
            <a:r>
              <a:rPr lang="en-IN" dirty="0"/>
              <a:t> and the average of each amino acid was plotted on a graph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77189" y="5257536"/>
            <a:ext cx="6146075" cy="83846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Post translational modification studies were carried out using </a:t>
            </a:r>
            <a:r>
              <a:rPr lang="en-IN" dirty="0" err="1"/>
              <a:t>ModPred</a:t>
            </a:r>
            <a:r>
              <a:rPr lang="en-IN" dirty="0"/>
              <a:t> and schematic representations were created using IBS</a:t>
            </a:r>
          </a:p>
        </p:txBody>
      </p:sp>
      <p:sp>
        <p:nvSpPr>
          <p:cNvPr id="9" name="Down Arrow 8"/>
          <p:cNvSpPr/>
          <p:nvPr/>
        </p:nvSpPr>
        <p:spPr>
          <a:xfrm>
            <a:off x="4360166" y="2278894"/>
            <a:ext cx="301749" cy="5022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4379759" y="3430760"/>
            <a:ext cx="301749" cy="4943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4388072" y="4774878"/>
            <a:ext cx="301749" cy="482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304800" y="76200"/>
            <a:ext cx="85344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9721" b="7936"/>
          <a:stretch/>
        </p:blipFill>
        <p:spPr bwMode="auto">
          <a:xfrm>
            <a:off x="-27709" y="0"/>
            <a:ext cx="9144000" cy="68580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4267200" cy="4572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564" y="5029200"/>
            <a:ext cx="4267200" cy="6096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2200"/>
            <a:ext cx="4267200" cy="3048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12469" y="6477000"/>
            <a:ext cx="4267200" cy="3810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39491" y="1371600"/>
            <a:ext cx="4114800" cy="11707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ExPASy-ProtParam</a:t>
            </a:r>
            <a:r>
              <a:rPr lang="en-US" sz="2400" b="1" dirty="0"/>
              <a:t> result which yields physicochemical properties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81945" y="83820"/>
            <a:ext cx="3629891" cy="9906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Result for Primary Sequence analysis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t="20744" r="3703" b="13542"/>
          <a:stretch/>
        </p:blipFill>
        <p:spPr bwMode="auto">
          <a:xfrm>
            <a:off x="-56892" y="-1"/>
            <a:ext cx="9200892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7" t="19881" r="3646" b="38098"/>
          <a:stretch/>
        </p:blipFill>
        <p:spPr bwMode="auto">
          <a:xfrm>
            <a:off x="-63377" y="1217092"/>
            <a:ext cx="9171710" cy="56409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3" t="30818" r="46564" b="21983"/>
          <a:stretch/>
        </p:blipFill>
        <p:spPr bwMode="auto">
          <a:xfrm>
            <a:off x="-2628" y="0"/>
            <a:ext cx="9144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514600" y="106680"/>
            <a:ext cx="6324600" cy="609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Amino acid composition data retrieved from </a:t>
            </a:r>
            <a:r>
              <a:rPr lang="en-US" sz="2000" b="1" dirty="0" err="1"/>
              <a:t>ExPASy</a:t>
            </a:r>
            <a:r>
              <a:rPr lang="en-US" sz="2000" b="1" dirty="0"/>
              <a:t> 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4876800" y="297180"/>
            <a:ext cx="2209800" cy="83820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Highest ranked AA – K with </a:t>
            </a:r>
            <a:r>
              <a:rPr lang="en-US" b="1" dirty="0" smtClean="0"/>
              <a:t>14.82%</a:t>
            </a:r>
            <a:endParaRPr lang="en-US" b="1" dirty="0"/>
          </a:p>
        </p:txBody>
      </p:sp>
      <p:sp>
        <p:nvSpPr>
          <p:cNvPr id="14" name="Oval Callout 13"/>
          <p:cNvSpPr/>
          <p:nvPr/>
        </p:nvSpPr>
        <p:spPr>
          <a:xfrm>
            <a:off x="903890" y="762000"/>
            <a:ext cx="2209800" cy="83820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highest </a:t>
            </a:r>
            <a:r>
              <a:rPr lang="en-US" b="1" dirty="0"/>
              <a:t>ranked AA – </a:t>
            </a:r>
            <a:r>
              <a:rPr lang="en-US" b="1" dirty="0" smtClean="0"/>
              <a:t>A </a:t>
            </a:r>
            <a:r>
              <a:rPr lang="en-US" b="1" dirty="0"/>
              <a:t>with </a:t>
            </a:r>
            <a:r>
              <a:rPr lang="en-US" b="1" dirty="0" smtClean="0"/>
              <a:t>13%</a:t>
            </a:r>
            <a:endParaRPr lang="en-US" b="1" dirty="0"/>
          </a:p>
        </p:txBody>
      </p:sp>
      <p:sp>
        <p:nvSpPr>
          <p:cNvPr id="15" name="Oval Callout 14"/>
          <p:cNvSpPr/>
          <p:nvPr/>
        </p:nvSpPr>
        <p:spPr>
          <a:xfrm>
            <a:off x="3352800" y="1447800"/>
            <a:ext cx="2222938" cy="838200"/>
          </a:xfrm>
          <a:prstGeom prst="wedgeEllipse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 smtClean="0"/>
              <a:t> highest </a:t>
            </a:r>
            <a:r>
              <a:rPr lang="en-US" b="1" dirty="0"/>
              <a:t>ranked AA – </a:t>
            </a:r>
            <a:r>
              <a:rPr lang="en-US" b="1" dirty="0" smtClean="0"/>
              <a:t>G </a:t>
            </a:r>
            <a:r>
              <a:rPr lang="en-US" b="1" dirty="0"/>
              <a:t>with </a:t>
            </a:r>
            <a:r>
              <a:rPr lang="en-US" b="1" dirty="0" smtClean="0"/>
              <a:t>11.81%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7899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21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6620" y="15240"/>
            <a:ext cx="3276600" cy="5943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PTM schematic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8824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965" y="8006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Methodology</a:t>
            </a:r>
            <a:r>
              <a:rPr lang="en-IN" dirty="0"/>
              <a:t/>
            </a:r>
            <a:br>
              <a:rPr lang="en-IN" dirty="0"/>
            </a:br>
            <a:r>
              <a:rPr lang="en-IN" u="sng" dirty="0"/>
              <a:t>3) Secondary Structure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ounded Rectangle 3"/>
          <p:cNvSpPr/>
          <p:nvPr/>
        </p:nvSpPr>
        <p:spPr>
          <a:xfrm>
            <a:off x="1295400" y="1371600"/>
            <a:ext cx="6165668" cy="6040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Literature was studied to decide the tools for Secondary Structure Prediction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28056" y="2463464"/>
            <a:ext cx="6165668" cy="5967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Mature peptide sequences were submitted to GOR4, SOPMA, SSPRO and PORTER for analysis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28056" y="3554517"/>
            <a:ext cx="6165668" cy="6155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Secondary Structure data was retrieved and organized into an Excel sheet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28056" y="4644406"/>
            <a:ext cx="6165669" cy="7962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For the final prediction of secondary structure, weighted average method  was adopted where the accuracy percentages were assigned to a score.</a:t>
            </a:r>
          </a:p>
        </p:txBody>
      </p:sp>
      <p:sp>
        <p:nvSpPr>
          <p:cNvPr id="8" name="Down Arrow 7"/>
          <p:cNvSpPr/>
          <p:nvPr/>
        </p:nvSpPr>
        <p:spPr>
          <a:xfrm>
            <a:off x="4264371" y="1961240"/>
            <a:ext cx="301749" cy="502224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Down Arrow 8"/>
          <p:cNvSpPr/>
          <p:nvPr/>
        </p:nvSpPr>
        <p:spPr>
          <a:xfrm>
            <a:off x="4260017" y="3060207"/>
            <a:ext cx="301749" cy="4943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4299856" y="4170062"/>
            <a:ext cx="301749" cy="482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4BAEEF5-59A2-0248-B20D-4B6BB0BAA18A}"/>
              </a:ext>
            </a:extLst>
          </p:cNvPr>
          <p:cNvSpPr/>
          <p:nvPr/>
        </p:nvSpPr>
        <p:spPr>
          <a:xfrm>
            <a:off x="1328056" y="5817751"/>
            <a:ext cx="6165669" cy="79620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The models of the predicted secondary structures were created using </a:t>
            </a:r>
            <a:r>
              <a:rPr lang="en-US" dirty="0" err="1"/>
              <a:t>Polyview</a:t>
            </a:r>
            <a:endParaRPr lang="en-US" dirty="0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D43B6FEB-47B0-A14C-8134-3BAA52624E45}"/>
              </a:ext>
            </a:extLst>
          </p:cNvPr>
          <p:cNvSpPr/>
          <p:nvPr/>
        </p:nvSpPr>
        <p:spPr>
          <a:xfrm>
            <a:off x="4299856" y="5406991"/>
            <a:ext cx="301749" cy="482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1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SECONDARY STRUCTURE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334000"/>
          </a:xfrm>
        </p:spPr>
        <p:txBody>
          <a:bodyPr>
            <a:normAutofit/>
          </a:bodyPr>
          <a:lstStyle/>
          <a:p>
            <a:r>
              <a:rPr lang="en-US" dirty="0"/>
              <a:t>4 tools were utilized to obtain the secondary structure of AMPs, namely, GOR4, SOPMA, SSPRO and PORTER.</a:t>
            </a:r>
          </a:p>
          <a:p>
            <a:r>
              <a:rPr lang="en-US" dirty="0"/>
              <a:t>From literature we understood the accuracy level of each tool. </a:t>
            </a:r>
          </a:p>
          <a:p>
            <a:pPr lvl="1"/>
            <a:r>
              <a:rPr lang="en-US" dirty="0"/>
              <a:t>GOR4 – 64.4%		- SSPRO – 92.9%</a:t>
            </a:r>
          </a:p>
          <a:p>
            <a:pPr lvl="1"/>
            <a:r>
              <a:rPr lang="en-US" dirty="0"/>
              <a:t>SOPMA – 69.5%		- PORTER – 82.2%</a:t>
            </a:r>
          </a:p>
        </p:txBody>
      </p:sp>
      <p:pic>
        <p:nvPicPr>
          <p:cNvPr id="1029" name="Picture 5" descr="C:\Users\User\Downloads\246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 b="78990"/>
          <a:stretch/>
        </p:blipFill>
        <p:spPr bwMode="auto">
          <a:xfrm>
            <a:off x="-2177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ular Callout 20"/>
          <p:cNvSpPr/>
          <p:nvPr/>
        </p:nvSpPr>
        <p:spPr>
          <a:xfrm>
            <a:off x="5181600" y="2743200"/>
            <a:ext cx="3048000" cy="990600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GOR IV predicts secondary structure with 64.4% accuracy</a:t>
            </a:r>
          </a:p>
        </p:txBody>
      </p:sp>
      <p:pic>
        <p:nvPicPr>
          <p:cNvPr id="1030" name="Picture 6" descr="C:\Users\User\Downloads\7323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 b="77374"/>
          <a:stretch/>
        </p:blipFill>
        <p:spPr bwMode="auto">
          <a:xfrm>
            <a:off x="-21771" y="6927"/>
            <a:ext cx="9144000" cy="687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ular Callout 23"/>
          <p:cNvSpPr/>
          <p:nvPr/>
        </p:nvSpPr>
        <p:spPr>
          <a:xfrm>
            <a:off x="4724400" y="2909455"/>
            <a:ext cx="3048000" cy="1066800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SOPMA predicts with 69.5% accuracy</a:t>
            </a:r>
          </a:p>
        </p:txBody>
      </p:sp>
      <p:pic>
        <p:nvPicPr>
          <p:cNvPr id="30" name="Picture 29"/>
          <p:cNvPicPr/>
          <p:nvPr/>
        </p:nvPicPr>
        <p:blipFill rotWithShape="1">
          <a:blip r:embed="rId5"/>
          <a:srcRect l="10357" t="28715" r="32596" b="10655"/>
          <a:stretch/>
        </p:blipFill>
        <p:spPr>
          <a:xfrm>
            <a:off x="-21771" y="0"/>
            <a:ext cx="9143999" cy="6858000"/>
          </a:xfrm>
          <a:prstGeom prst="rect">
            <a:avLst/>
          </a:prstGeom>
        </p:spPr>
      </p:pic>
      <p:sp>
        <p:nvSpPr>
          <p:cNvPr id="27" name="Rectangular Callout 26"/>
          <p:cNvSpPr/>
          <p:nvPr/>
        </p:nvSpPr>
        <p:spPr>
          <a:xfrm>
            <a:off x="5181600" y="1828800"/>
            <a:ext cx="3200400" cy="914400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SSPro</a:t>
            </a:r>
            <a:r>
              <a:rPr lang="en-US" sz="2400" b="1" dirty="0"/>
              <a:t> predicts with 92.9% accuracy </a:t>
            </a:r>
          </a:p>
        </p:txBody>
      </p:sp>
      <p:pic>
        <p:nvPicPr>
          <p:cNvPr id="34" name="Picture 33"/>
          <p:cNvPicPr/>
          <p:nvPr/>
        </p:nvPicPr>
        <p:blipFill rotWithShape="1">
          <a:blip r:embed="rId6"/>
          <a:srcRect l="6127" t="5065" r="11445" b="27425"/>
          <a:stretch/>
        </p:blipFill>
        <p:spPr>
          <a:xfrm>
            <a:off x="-25400" y="6927"/>
            <a:ext cx="9143997" cy="6858000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5067300" y="5018809"/>
            <a:ext cx="3048000" cy="838200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Porter 4.0 predicts with 82.2% accuracy</a:t>
            </a:r>
          </a:p>
        </p:txBody>
      </p:sp>
    </p:spTree>
    <p:extLst>
      <p:ext uri="{BB962C8B-B14F-4D97-AF65-F5344CB8AC3E}">
        <p14:creationId xmlns:p14="http://schemas.microsoft.com/office/powerpoint/2010/main" val="376077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7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6019800"/>
          </a:xfrm>
        </p:spPr>
        <p:txBody>
          <a:bodyPr/>
          <a:lstStyle/>
          <a:p>
            <a:r>
              <a:rPr lang="en-US" dirty="0" err="1"/>
              <a:t>SSPro</a:t>
            </a:r>
            <a:r>
              <a:rPr lang="en-US" dirty="0"/>
              <a:t> being the highly accurate tool was assigned a score of 1.</a:t>
            </a:r>
          </a:p>
          <a:p>
            <a:r>
              <a:rPr lang="en-US" dirty="0"/>
              <a:t> Relatively, GOR IV, SOPMA and Porter 4.0 were given a score of 0.7, 0.75 and 0.89 respectively.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21327" y="609600"/>
            <a:ext cx="73914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This is an example of </a:t>
            </a:r>
            <a:r>
              <a:rPr lang="en-US" sz="2800" b="1" dirty="0" err="1"/>
              <a:t>Attacin</a:t>
            </a:r>
            <a:r>
              <a:rPr lang="en-US" sz="2800" b="1" dirty="0"/>
              <a:t> (Q26431) AMP </a:t>
            </a:r>
          </a:p>
        </p:txBody>
      </p:sp>
      <p:sp>
        <p:nvSpPr>
          <p:cNvPr id="5" name="Rectangle 4"/>
          <p:cNvSpPr/>
          <p:nvPr/>
        </p:nvSpPr>
        <p:spPr>
          <a:xfrm>
            <a:off x="921327" y="1676400"/>
            <a:ext cx="7391400" cy="1295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MAIN CHAIN - </a:t>
            </a:r>
            <a:r>
              <a:rPr lang="en-US" dirty="0"/>
              <a:t>AGS FTVNSDGTSG AALKVPLTGN DKNVLSAIGS ADFNDRHKLS AASAGLALDN VNGHGLSLTG TRIPGFGEQL GVAGKVNLFH NNNHDLSAKA FAIRNSPSAI PNAPNFNTLG GGVDYMFKQK VGASLSAAHS DVINRNDYSA GGKLNLFRSP SSSLDFNAGF KKFDTPFYRS SWEPNVGFSF SKFF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19" r="30614" b="813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r="19793" b="32540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1" t="23958" r="17203" b="3096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10200" y="365760"/>
            <a:ext cx="3048000" cy="6477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/>
              <a:t>SSPro</a:t>
            </a:r>
            <a:r>
              <a:rPr lang="en-US" sz="3200" b="1" dirty="0"/>
              <a:t> result</a:t>
            </a:r>
          </a:p>
        </p:txBody>
      </p:sp>
    </p:spTree>
    <p:extLst>
      <p:ext uri="{BB962C8B-B14F-4D97-AF65-F5344CB8AC3E}">
        <p14:creationId xmlns:p14="http://schemas.microsoft.com/office/powerpoint/2010/main" val="322720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INTRODUCTION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1381"/>
            <a:ext cx="8229600" cy="5334000"/>
          </a:xfrm>
        </p:spPr>
        <p:txBody>
          <a:bodyPr>
            <a:normAutofit fontScale="92500" lnSpcReduction="10000"/>
          </a:bodyPr>
          <a:lstStyle/>
          <a:p>
            <a:r>
              <a:rPr lang="en-IN" sz="2600" b="1" dirty="0"/>
              <a:t>Antimicrobial peptides (AMPs)</a:t>
            </a:r>
            <a:r>
              <a:rPr lang="en-IN" sz="2600" dirty="0"/>
              <a:t> are </a:t>
            </a:r>
            <a:r>
              <a:rPr lang="en-IN" sz="2600" dirty="0">
                <a:solidFill>
                  <a:srgbClr val="FF0000"/>
                </a:solidFill>
              </a:rPr>
              <a:t>oligopeptides</a:t>
            </a:r>
            <a:r>
              <a:rPr lang="en-IN" sz="2600" dirty="0"/>
              <a:t> (5-100 amino acids) that are a part of the </a:t>
            </a:r>
            <a:r>
              <a:rPr lang="en-IN" sz="2600" dirty="0">
                <a:solidFill>
                  <a:srgbClr val="FF0000"/>
                </a:solidFill>
              </a:rPr>
              <a:t>innate immune system </a:t>
            </a:r>
            <a:r>
              <a:rPr lang="en-IN" sz="2600" dirty="0"/>
              <a:t>in </a:t>
            </a:r>
            <a:r>
              <a:rPr lang="en-IN" sz="2600" dirty="0" smtClean="0"/>
              <a:t>all organisms </a:t>
            </a:r>
            <a:r>
              <a:rPr lang="en-IN" sz="2600" dirty="0"/>
              <a:t>like plants, animals and insects. </a:t>
            </a:r>
          </a:p>
          <a:p>
            <a:r>
              <a:rPr lang="en-IN" sz="2600" dirty="0" smtClean="0"/>
              <a:t>This </a:t>
            </a:r>
            <a:r>
              <a:rPr lang="en-IN" sz="2600" dirty="0"/>
              <a:t>study is focused on AMPs in </a:t>
            </a:r>
            <a:r>
              <a:rPr lang="en-IN" sz="2600" i="1" u="sng" dirty="0">
                <a:solidFill>
                  <a:srgbClr val="C00000"/>
                </a:solidFill>
              </a:rPr>
              <a:t>Bombyx</a:t>
            </a:r>
            <a:r>
              <a:rPr lang="en-IN" sz="2600" i="1" dirty="0">
                <a:solidFill>
                  <a:srgbClr val="C00000"/>
                </a:solidFill>
              </a:rPr>
              <a:t> </a:t>
            </a:r>
            <a:r>
              <a:rPr lang="en-IN" sz="2600" i="1" u="sng" dirty="0" err="1">
                <a:solidFill>
                  <a:srgbClr val="C00000"/>
                </a:solidFill>
              </a:rPr>
              <a:t>mori</a:t>
            </a:r>
            <a:r>
              <a:rPr lang="en-IN" sz="2600" i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r>
              <a:rPr lang="en-IN" sz="2600" dirty="0"/>
              <a:t>Currently, there are several </a:t>
            </a:r>
            <a:r>
              <a:rPr lang="en-IN" sz="2600" dirty="0">
                <a:solidFill>
                  <a:srgbClr val="FF0000"/>
                </a:solidFill>
              </a:rPr>
              <a:t>multi drug resistant microbes – Superbugs</a:t>
            </a:r>
            <a:r>
              <a:rPr lang="en-IN" sz="2600" dirty="0"/>
              <a:t>. Therefore, the need of the hour is to develop new molecules which have antimicrobial properties against superbugs. </a:t>
            </a:r>
            <a:endParaRPr lang="en-IN" sz="2600" dirty="0" smtClean="0"/>
          </a:p>
          <a:p>
            <a:r>
              <a:rPr lang="en-IN" sz="2600" b="1" u="sng" dirty="0"/>
              <a:t>Applications: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Therapeutic uses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Inhibition of Biofilm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Aquaculture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Animal Husbandry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600" dirty="0"/>
              <a:t>Food Industry</a:t>
            </a:r>
          </a:p>
          <a:p>
            <a:endParaRPr lang="en-IN" sz="2600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2400" y="6324600"/>
            <a:ext cx="2895600" cy="365125"/>
          </a:xfrm>
        </p:spPr>
        <p:txBody>
          <a:bodyPr/>
          <a:lstStyle/>
          <a:p>
            <a:r>
              <a:rPr lang="en-US" sz="1800" i="1" dirty="0" smtClean="0">
                <a:solidFill>
                  <a:schemeClr val="tx1"/>
                </a:solidFill>
              </a:rPr>
              <a:t>[</a:t>
            </a:r>
            <a:r>
              <a:rPr lang="en-US" sz="1800" i="1" dirty="0" err="1" smtClean="0">
                <a:solidFill>
                  <a:schemeClr val="tx1"/>
                </a:solidFill>
              </a:rPr>
              <a:t>Bulet</a:t>
            </a:r>
            <a:r>
              <a:rPr lang="en-US" sz="1800" i="1" dirty="0" smtClean="0">
                <a:solidFill>
                  <a:schemeClr val="tx1"/>
                </a:solidFill>
              </a:rPr>
              <a:t> et al.]</a:t>
            </a: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52400"/>
            <a:ext cx="8534400" cy="61722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190" y="533400"/>
            <a:ext cx="82296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/>
              <a:t> </a:t>
            </a:r>
          </a:p>
          <a:p>
            <a:r>
              <a:rPr lang="en-US" dirty="0"/>
              <a:t>The final deduction of the AMP was achieved by using the weighted average method. </a:t>
            </a:r>
          </a:p>
          <a:p>
            <a:r>
              <a:rPr lang="en-US" sz="2400" b="1" dirty="0"/>
              <a:t>SCORES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1" t="28571" r="13435" b="61452"/>
          <a:stretch/>
        </p:blipFill>
        <p:spPr bwMode="auto">
          <a:xfrm>
            <a:off x="537029" y="2819400"/>
            <a:ext cx="8142761" cy="137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2341418"/>
            <a:ext cx="5791200" cy="3048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     0.7		0.75	         1		0.89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12B1C6-9901-C44D-9045-87F54BD7A3F2}"/>
              </a:ext>
            </a:extLst>
          </p:cNvPr>
          <p:cNvSpPr/>
          <p:nvPr/>
        </p:nvSpPr>
        <p:spPr>
          <a:xfrm>
            <a:off x="2286000" y="3951705"/>
            <a:ext cx="1066800" cy="23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COIL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AE571F-5E52-B442-9B82-81A5D5091AE9}"/>
              </a:ext>
            </a:extLst>
          </p:cNvPr>
          <p:cNvSpPr/>
          <p:nvPr/>
        </p:nvSpPr>
        <p:spPr>
          <a:xfrm>
            <a:off x="5188352" y="3946577"/>
            <a:ext cx="1212448" cy="235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EXTENDED STRAND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E3677-8A35-D04A-94F5-1114047A4CF7}"/>
              </a:ext>
            </a:extLst>
          </p:cNvPr>
          <p:cNvSpPr/>
          <p:nvPr/>
        </p:nvSpPr>
        <p:spPr>
          <a:xfrm>
            <a:off x="6689203" y="3946575"/>
            <a:ext cx="1066800" cy="23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HELIX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6CDE6B-418B-BD4A-BE61-A83C39E0D866}"/>
              </a:ext>
            </a:extLst>
          </p:cNvPr>
          <p:cNvSpPr/>
          <p:nvPr/>
        </p:nvSpPr>
        <p:spPr>
          <a:xfrm>
            <a:off x="3733800" y="3946796"/>
            <a:ext cx="1066800" cy="235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</a:t>
            </a:r>
          </a:p>
        </p:txBody>
      </p:sp>
      <p:sp>
        <p:nvSpPr>
          <p:cNvPr id="5" name="Rectangle 4"/>
          <p:cNvSpPr/>
          <p:nvPr/>
        </p:nvSpPr>
        <p:spPr>
          <a:xfrm>
            <a:off x="7848600" y="2819400"/>
            <a:ext cx="990600" cy="1362702"/>
          </a:xfrm>
          <a:prstGeom prst="rect">
            <a:avLst/>
          </a:prstGeom>
          <a:noFill/>
          <a:ln w="571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7029" y="2819400"/>
            <a:ext cx="7235371" cy="1362702"/>
          </a:xfrm>
          <a:prstGeom prst="rect">
            <a:avLst/>
          </a:prstGeom>
          <a:noFill/>
          <a:ln w="3810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8229600" cy="27432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 excel worksheet containing final prediction of Secondary structure using weighted average method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 t="20416" r="56896" b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3" t="24792" r="27262" b="358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228600"/>
            <a:ext cx="85344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Model of secondary structure </a:t>
            </a:r>
            <a:r>
              <a:rPr lang="en-US" sz="2800" b="1" dirty="0" smtClean="0"/>
              <a:t>predicted for GLOVERIN  </a:t>
            </a:r>
            <a:endParaRPr lang="en-US" sz="2800" b="1" dirty="0"/>
          </a:p>
        </p:txBody>
      </p:sp>
      <p:sp>
        <p:nvSpPr>
          <p:cNvPr id="5" name="Wave 4"/>
          <p:cNvSpPr/>
          <p:nvPr/>
        </p:nvSpPr>
        <p:spPr>
          <a:xfrm>
            <a:off x="4572000" y="5029200"/>
            <a:ext cx="3086100" cy="1691640"/>
          </a:xfrm>
          <a:prstGeom prst="wav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This was done for 35 AMPs </a:t>
            </a:r>
          </a:p>
        </p:txBody>
      </p:sp>
      <p:sp>
        <p:nvSpPr>
          <p:cNvPr id="6" name="Explosion 1 5"/>
          <p:cNvSpPr/>
          <p:nvPr/>
        </p:nvSpPr>
        <p:spPr>
          <a:xfrm>
            <a:off x="5943600" y="2380593"/>
            <a:ext cx="1143000" cy="838200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E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Explosion 1 8"/>
          <p:cNvSpPr/>
          <p:nvPr/>
        </p:nvSpPr>
        <p:spPr>
          <a:xfrm>
            <a:off x="2057400" y="2362200"/>
            <a:ext cx="1143000" cy="838200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C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10" name="Explosion 1 9"/>
          <p:cNvSpPr/>
          <p:nvPr/>
        </p:nvSpPr>
        <p:spPr>
          <a:xfrm>
            <a:off x="1447800" y="4800600"/>
            <a:ext cx="1181100" cy="838200"/>
          </a:xfrm>
          <a:prstGeom prst="irregularSeal1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H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95400" y="2362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86400" y="2380593"/>
            <a:ext cx="457200" cy="2864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90600" y="4800600"/>
            <a:ext cx="457200" cy="4191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2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"/>
            <a:ext cx="8763000" cy="6477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t="23491" r="13243" b="20906"/>
          <a:stretch/>
        </p:blipFill>
        <p:spPr bwMode="auto">
          <a:xfrm>
            <a:off x="-76200" y="1"/>
            <a:ext cx="9209690" cy="3581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24461" r="14941" b="17996"/>
          <a:stretch/>
        </p:blipFill>
        <p:spPr bwMode="auto">
          <a:xfrm>
            <a:off x="-76200" y="3615561"/>
            <a:ext cx="9209690" cy="36234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7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10600" cy="5638800"/>
          </a:xfrm>
        </p:spPr>
        <p:txBody>
          <a:bodyPr>
            <a:normAutofit fontScale="62500" lnSpcReduction="20000"/>
          </a:bodyPr>
          <a:lstStyle/>
          <a:p>
            <a:pPr marL="457200" indent="-457200" algn="just">
              <a:defRPr/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~10 is similar to detergents or emulsifying agents which assists the mechanism of action for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interacting with lipid bilayer of biological membrane. </a:t>
            </a: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 AMPs are hydrophilic and cationic, which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promotes selectivity for negatively charged microbial cytoplasmic membranes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also show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stability over a wide range of temperatures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as indicated by Aliphatic and instability index.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All AMPs have signal peptide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propeptides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which are cleaved during activation or maturation.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Amidated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peptides are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sensitive to proteolytic degradation, extending their half-life in the bloodstream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defRPr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structures of 35 AMPs were solved and they were classified into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</a:t>
            </a:r>
            <a:r>
              <a:rPr lang="el-GR" dirty="0">
                <a:solidFill>
                  <a:srgbClr val="7030A0"/>
                </a:solidFill>
              </a:rPr>
              <a:t>αβ</a:t>
            </a:r>
            <a:r>
              <a:rPr lang="en-IN" dirty="0">
                <a:solidFill>
                  <a:srgbClr val="7030A0"/>
                </a:solidFill>
              </a:rPr>
              <a:t> </a:t>
            </a:r>
            <a:r>
              <a:rPr lang="en-IN" dirty="0"/>
              <a:t>and 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</a:rPr>
              <a:t>α</a:t>
            </a: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 family</a:t>
            </a:r>
            <a:r>
              <a:rPr lang="en-IN" dirty="0"/>
              <a:t>. 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Cecropin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Enbocin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Moricin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fall under the </a:t>
            </a:r>
            <a:r>
              <a:rPr lang="el-GR" dirty="0"/>
              <a:t>α</a:t>
            </a:r>
            <a:r>
              <a:rPr lang="en-IN" dirty="0"/>
              <a:t> family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of secondary structures.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Gloverin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Defensin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Lebocin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Attacin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fall under non-</a:t>
            </a:r>
            <a:r>
              <a:rPr lang="el-GR" dirty="0"/>
              <a:t>αβ</a:t>
            </a:r>
            <a:r>
              <a:rPr lang="en-IN" dirty="0"/>
              <a:t> family of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secondary structures</a:t>
            </a:r>
            <a:r>
              <a:rPr lang="en-IN" dirty="0"/>
              <a:t>. </a:t>
            </a: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3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2E701-1422-3B47-81B4-09A7A9EB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266700"/>
            <a:ext cx="8534401" cy="6324600"/>
          </a:xfrm>
        </p:spPr>
        <p:txBody>
          <a:bodyPr>
            <a:normAutofit/>
          </a:bodyPr>
          <a:lstStyle/>
          <a:p>
            <a:pPr algn="just">
              <a:defRPr/>
            </a:pP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Lebocins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are </a:t>
            </a:r>
            <a:r>
              <a:rPr 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Pro-rich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; 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Proline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- helix breaker AA, There is a perfect correlation between amino acid composition and it’s predicted secondary structure of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Lebocins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coiled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Enbocins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 are </a:t>
            </a:r>
            <a:r>
              <a:rPr 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Ala-rich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; Alanine- helix maker AA. , There is a perfect correlation between amino acid composition and it’s predicted secondary structure of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Enbocins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9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helical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57200" indent="-457200" algn="just">
              <a:defRPr/>
            </a:pP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secondary structure of BM </a:t>
            </a:r>
            <a:r>
              <a:rPr lang="en-US" sz="1900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Moricin</a:t>
            </a:r>
            <a:r>
              <a:rPr lang="en-US" sz="1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agrees with the experimentally proven structure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Moricins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have alternating charged and hydrophobic residues which is a characteristic of alpha helices.</a:t>
            </a:r>
          </a:p>
          <a:p>
            <a:pPr marL="457200" indent="-457200" algn="just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/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predicted structure of </a:t>
            </a:r>
            <a:r>
              <a:rPr lang="en-US" sz="1900" dirty="0" err="1">
                <a:latin typeface="Arial" panose="020B0604020202020204" pitchFamily="34" charset="0"/>
                <a:cs typeface="Arial" panose="020B0604020202020204" pitchFamily="34" charset="0"/>
              </a:rPr>
              <a:t>Cecropin</a:t>
            </a: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 A concurs with the structure determined by Proton-NMR. Almost </a:t>
            </a:r>
            <a:r>
              <a:rPr lang="en-US" sz="19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sz="19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Cecropins</a:t>
            </a:r>
            <a:r>
              <a:rPr lang="en-US" sz="19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have 2 helical regions with a GP sequence in the </a:t>
            </a:r>
            <a:r>
              <a:rPr lang="en-US" sz="19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</a:p>
          <a:p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196207"/>
            <a:ext cx="5849917" cy="141587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t="7406" r="67526" b="85186"/>
          <a:stretch/>
        </p:blipFill>
        <p:spPr bwMode="auto">
          <a:xfrm>
            <a:off x="2457450" y="2217879"/>
            <a:ext cx="4724400" cy="758190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/>
          <a:srcRect l="23592" t="49242" r="45954" b="39016"/>
          <a:stretch/>
        </p:blipFill>
        <p:spPr>
          <a:xfrm>
            <a:off x="2438400" y="3145787"/>
            <a:ext cx="4762500" cy="784225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89256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3954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IN" u="sng" dirty="0" smtClean="0"/>
              <a:t>APPLICATIONS AND FUTURE SCOPE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6506"/>
            <a:ext cx="8229600" cy="5456238"/>
          </a:xfrm>
        </p:spPr>
        <p:txBody>
          <a:bodyPr>
            <a:normAutofit fontScale="70000" lnSpcReduction="20000"/>
          </a:bodyPr>
          <a:lstStyle/>
          <a:p>
            <a:pPr marL="457200" indent="-457200" algn="just">
              <a:defRPr/>
            </a:pPr>
            <a:r>
              <a:rPr lang="en-US" dirty="0"/>
              <a:t>We are heading for a “post-antibiotic era,” in which the previously effective therapeutic strategies are no longer relevant. The antimicrobial peptides (AMPs) have rapidly captured attention as novel drug candidates. </a:t>
            </a:r>
          </a:p>
          <a:p>
            <a:pPr marL="457200" indent="-457200" algn="just">
              <a:defRPr/>
            </a:pPr>
            <a:r>
              <a:rPr lang="en-US" dirty="0"/>
              <a:t>Though AMPs have potential therapeutic role, not much is known about sequence- structure- function correlation. This is very important to be able to engineer novel AMP-based drugs.</a:t>
            </a:r>
          </a:p>
          <a:p>
            <a:pPr marL="457200" indent="-457200" algn="just">
              <a:defRPr/>
            </a:pPr>
            <a:r>
              <a:rPr lang="en-US" dirty="0"/>
              <a:t>Our work provides certain inputs in this area of sequence- structure- function correlation of AMPs.</a:t>
            </a:r>
          </a:p>
          <a:p>
            <a:pPr marL="457200" indent="-457200" algn="just">
              <a:defRPr/>
            </a:pPr>
            <a:r>
              <a:rPr lang="en-US" dirty="0"/>
              <a:t>In future, more studies will be performed on </a:t>
            </a:r>
            <a:r>
              <a:rPr lang="en-US" dirty="0" err="1"/>
              <a:t>immunoinformatics</a:t>
            </a:r>
            <a:r>
              <a:rPr lang="en-US" dirty="0"/>
              <a:t>, </a:t>
            </a:r>
            <a:r>
              <a:rPr lang="en-US" i="1" dirty="0"/>
              <a:t>in vivo</a:t>
            </a:r>
            <a:r>
              <a:rPr lang="en-US" dirty="0"/>
              <a:t> half life, prediction of  mechanism which are very essential properties for a potential therapeutic. </a:t>
            </a:r>
          </a:p>
          <a:p>
            <a:pPr marL="457200" indent="-457200" algn="just">
              <a:defRPr/>
            </a:pPr>
            <a:r>
              <a:rPr lang="en-US" dirty="0"/>
              <a:t>In collaboration with peptide chemists, we hope to generate AMPs which possess properties of drug candidates and can potentially be used as a </a:t>
            </a:r>
            <a:r>
              <a:rPr lang="en-US" dirty="0" smtClean="0"/>
              <a:t>therapeutic. 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8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</p:spPr>
        <p:txBody>
          <a:bodyPr>
            <a:normAutofit/>
          </a:bodyPr>
          <a:lstStyle/>
          <a:p>
            <a:r>
              <a:rPr lang="en-IN" sz="2000" dirty="0" err="1"/>
              <a:t>Bulet</a:t>
            </a:r>
            <a:r>
              <a:rPr lang="en-IN" sz="2000" dirty="0"/>
              <a:t>, </a:t>
            </a:r>
            <a:r>
              <a:rPr lang="en-IN" sz="2000" dirty="0" err="1"/>
              <a:t>Phillipe</a:t>
            </a:r>
            <a:r>
              <a:rPr lang="en-IN" sz="2000" dirty="0"/>
              <a:t>, Charles </a:t>
            </a:r>
            <a:r>
              <a:rPr lang="en-IN" sz="2000" dirty="0" err="1"/>
              <a:t>Hetru</a:t>
            </a:r>
            <a:r>
              <a:rPr lang="en-IN" sz="2000" dirty="0"/>
              <a:t>, Jean Luc </a:t>
            </a:r>
            <a:r>
              <a:rPr lang="en-IN" sz="2000" dirty="0" err="1"/>
              <a:t>Dimarcq</a:t>
            </a:r>
            <a:r>
              <a:rPr lang="en-IN" sz="2000" dirty="0"/>
              <a:t>, and </a:t>
            </a:r>
            <a:r>
              <a:rPr lang="en-IN" sz="2000" dirty="0" err="1"/>
              <a:t>Daniéle</a:t>
            </a:r>
            <a:r>
              <a:rPr lang="en-IN" sz="2000" dirty="0"/>
              <a:t> Hoffmann. 1999. “Antimicrobial Peptides in Insects; Structure and Function.” </a:t>
            </a:r>
            <a:r>
              <a:rPr lang="en-IN" sz="2000" i="1" dirty="0"/>
              <a:t>Developmental and Comparative Immunology</a:t>
            </a:r>
            <a:r>
              <a:rPr lang="en-IN" sz="2000" dirty="0"/>
              <a:t>.</a:t>
            </a:r>
            <a:endParaRPr lang="en-US" sz="2000" dirty="0"/>
          </a:p>
          <a:p>
            <a:r>
              <a:rPr lang="en-IN" sz="2000" dirty="0"/>
              <a:t>Cheng, J., A. Z. Randall, M. J. </a:t>
            </a:r>
            <a:r>
              <a:rPr lang="en-IN" sz="2000" dirty="0" err="1"/>
              <a:t>Sweredoski</a:t>
            </a:r>
            <a:r>
              <a:rPr lang="en-IN" sz="2000" dirty="0"/>
              <a:t>, and P. </a:t>
            </a:r>
            <a:r>
              <a:rPr lang="en-IN" sz="2000" dirty="0" err="1"/>
              <a:t>Baldi</a:t>
            </a:r>
            <a:r>
              <a:rPr lang="en-IN" sz="2000" dirty="0"/>
              <a:t>. 2005. “SCRATCH: A Protein Structure and Structural Feature Prediction Server.” </a:t>
            </a:r>
            <a:r>
              <a:rPr lang="en-IN" sz="2000" i="1" dirty="0"/>
              <a:t>Nucleic Acids Research</a:t>
            </a:r>
            <a:r>
              <a:rPr lang="en-IN" sz="2000" dirty="0"/>
              <a:t>.</a:t>
            </a:r>
            <a:endParaRPr lang="en-US" sz="2000" dirty="0"/>
          </a:p>
          <a:p>
            <a:r>
              <a:rPr lang="en-IN" sz="2000" dirty="0" err="1"/>
              <a:t>Garnier</a:t>
            </a:r>
            <a:r>
              <a:rPr lang="en-IN" sz="2000" dirty="0"/>
              <a:t>, J., J. </a:t>
            </a:r>
            <a:r>
              <a:rPr lang="en-IN" sz="2000" dirty="0" err="1"/>
              <a:t>Gibrat</a:t>
            </a:r>
            <a:r>
              <a:rPr lang="en-IN" sz="2000" dirty="0"/>
              <a:t>, and B. Robson. 1996. “GOR Secondary Structure Prediction Method Version IV.” </a:t>
            </a:r>
            <a:r>
              <a:rPr lang="en-IN" sz="2000" i="1" dirty="0"/>
              <a:t>Methods in </a:t>
            </a:r>
            <a:r>
              <a:rPr lang="en-IN" sz="2000" i="1" dirty="0" smtClean="0"/>
              <a:t>Enzymology</a:t>
            </a:r>
          </a:p>
          <a:p>
            <a:r>
              <a:rPr lang="en-US" sz="2000" dirty="0" err="1"/>
              <a:t>Kaito</a:t>
            </a:r>
            <a:r>
              <a:rPr lang="en-US" sz="2000" dirty="0"/>
              <a:t>, </a:t>
            </a:r>
            <a:r>
              <a:rPr lang="en-US" sz="2000" dirty="0" err="1"/>
              <a:t>Chikara</a:t>
            </a:r>
            <a:r>
              <a:rPr lang="en-US" sz="2000" dirty="0"/>
              <a:t>, Nobuyoshi Akimitsu, </a:t>
            </a:r>
            <a:r>
              <a:rPr lang="en-US" sz="2000" dirty="0" err="1"/>
              <a:t>Haruo</a:t>
            </a:r>
            <a:r>
              <a:rPr lang="en-US" sz="2000" dirty="0"/>
              <a:t> Watanabe, and Kazuhisa </a:t>
            </a:r>
            <a:r>
              <a:rPr lang="en-US" sz="2000" dirty="0" err="1"/>
              <a:t>Sekimizu</a:t>
            </a:r>
            <a:r>
              <a:rPr lang="en-US" sz="2000" dirty="0"/>
              <a:t>. 2002. “Silkworm Larvae as an Animal Model of Bacterial Infection Pathogenic to Humans.” Microbial Pathogenesis.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/>
              <a:t>AKNOWLEDGEMENT</a:t>
            </a:r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87630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would like to thank our guide Dr. </a:t>
            </a:r>
            <a:r>
              <a:rPr lang="en-US" sz="2400" dirty="0" err="1"/>
              <a:t>Sravanti</a:t>
            </a:r>
            <a:r>
              <a:rPr lang="en-US" sz="2400" dirty="0"/>
              <a:t> V for her valuable guidance and encouragement.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We express our sincere gratitude to the Head of Department of Biotechnology, Dr. </a:t>
            </a:r>
            <a:r>
              <a:rPr lang="en-US" sz="2400" dirty="0" err="1"/>
              <a:t>Bindu</a:t>
            </a:r>
            <a:r>
              <a:rPr lang="en-US" sz="2400" dirty="0"/>
              <a:t> S and the Department of Biotechnology for providing us an opportunity to work on this project.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80266" y="76200"/>
            <a:ext cx="87630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>
            <a:normAutofit/>
          </a:bodyPr>
          <a:lstStyle/>
          <a:p>
            <a:r>
              <a:rPr lang="en-IN" sz="4000" u="sng" dirty="0" smtClean="0"/>
              <a:t>SILK WORM </a:t>
            </a:r>
            <a:r>
              <a:rPr lang="en-IN" sz="4000" u="sng" dirty="0"/>
              <a:t>- </a:t>
            </a:r>
            <a:r>
              <a:rPr lang="en-IN" sz="4000" i="1" u="sng" dirty="0" err="1"/>
              <a:t>Bombyx</a:t>
            </a:r>
            <a:r>
              <a:rPr lang="en-IN" sz="4000" i="1" u="sng" dirty="0"/>
              <a:t> </a:t>
            </a:r>
            <a:r>
              <a:rPr lang="en-IN" sz="4000" i="1" u="sng" dirty="0" err="1"/>
              <a:t>mori</a:t>
            </a:r>
            <a:endParaRPr lang="en-IN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Used as a model organism for life sciences :</a:t>
            </a:r>
          </a:p>
          <a:p>
            <a:r>
              <a:rPr lang="en-IN" sz="2200" dirty="0"/>
              <a:t>Low breeding cost, Large progeny size, Short generation time and Clear genetic background</a:t>
            </a:r>
          </a:p>
          <a:p>
            <a:r>
              <a:rPr lang="en-IN" sz="2200" dirty="0" smtClean="0"/>
              <a:t>Highly homologous to certain genes related to human hereditary disease</a:t>
            </a:r>
          </a:p>
          <a:p>
            <a:r>
              <a:rPr lang="en-IN" sz="2200" dirty="0" smtClean="0"/>
              <a:t>28 </a:t>
            </a:r>
            <a:r>
              <a:rPr lang="en-IN" sz="2200" dirty="0"/>
              <a:t>pairs of chromosomes, Silkworm genome is about 450 million </a:t>
            </a:r>
            <a:r>
              <a:rPr lang="en-IN" sz="2200" dirty="0" err="1"/>
              <a:t>bp</a:t>
            </a:r>
            <a:r>
              <a:rPr lang="en-IN" sz="2200" dirty="0"/>
              <a:t> which is 1/6</a:t>
            </a:r>
            <a:r>
              <a:rPr lang="en-IN" sz="2200" baseline="30000" dirty="0"/>
              <a:t>th</a:t>
            </a:r>
            <a:r>
              <a:rPr lang="en-IN" sz="2200" dirty="0"/>
              <a:t> of the human genome.</a:t>
            </a:r>
          </a:p>
          <a:p>
            <a:r>
              <a:rPr lang="en-IN" sz="2200" dirty="0" err="1"/>
              <a:t>Cecropins</a:t>
            </a:r>
            <a:r>
              <a:rPr lang="en-IN" sz="2200" dirty="0"/>
              <a:t> are active against parasites like </a:t>
            </a:r>
            <a:r>
              <a:rPr lang="en-IN" sz="2200" i="1" dirty="0"/>
              <a:t>Plasmodium </a:t>
            </a:r>
            <a:r>
              <a:rPr lang="en-IN" sz="2200" dirty="0"/>
              <a:t>and </a:t>
            </a:r>
            <a:r>
              <a:rPr lang="en-IN" sz="2200" i="1" dirty="0" err="1"/>
              <a:t>Trypanosoma</a:t>
            </a:r>
            <a:r>
              <a:rPr lang="en-IN" sz="2200" i="1" dirty="0"/>
              <a:t> </a:t>
            </a:r>
            <a:r>
              <a:rPr lang="en-IN" sz="2200" dirty="0"/>
              <a:t>and can inhibit the replication of HIV-1 virus and proliferation of cancerous cells.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4800" y="180108"/>
            <a:ext cx="8534400" cy="637309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599" y="3505200"/>
            <a:ext cx="8693903" cy="3261517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28599" y="3645369"/>
            <a:ext cx="8693903" cy="523220"/>
          </a:xfrm>
          <a:prstGeom prst="rect">
            <a:avLst/>
          </a:prstGeom>
          <a:ln w="571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800" u="sng" dirty="0" smtClean="0">
                <a:solidFill>
                  <a:prstClr val="black"/>
                </a:solidFill>
                <a:ea typeface="+mj-ea"/>
                <a:cs typeface="+mj-cs"/>
              </a:rPr>
              <a:t>LATEST ARTICLES DEPICTING THE NEED OF THE HOUR</a:t>
            </a:r>
            <a:endParaRPr lang="en-IN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03" y="4259859"/>
            <a:ext cx="8901193" cy="246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REVIEW OF LITERATURE</a:t>
            </a: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409247"/>
              </p:ext>
            </p:extLst>
          </p:nvPr>
        </p:nvGraphicFramePr>
        <p:xfrm>
          <a:off x="76200" y="0"/>
          <a:ext cx="8991600" cy="6781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38285219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180486268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3015703349"/>
                    </a:ext>
                  </a:extLst>
                </a:gridCol>
              </a:tblGrid>
              <a:tr h="2535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Title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Authors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Conclusion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extLst>
                  <a:ext uri="{0D108BD9-81ED-4DB2-BD59-A6C34878D82A}">
                    <a16:rowId xmlns:a16="http://schemas.microsoft.com/office/drawing/2014/main" val="1860474045"/>
                  </a:ext>
                </a:extLst>
              </a:tr>
              <a:tr h="83474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Silkworm: A Promising Model Organism in Life Science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Xu </a:t>
                      </a:r>
                      <a:r>
                        <a:rPr lang="en-IN" sz="1400" dirty="0" err="1">
                          <a:effectLst/>
                        </a:rPr>
                        <a:t>Meng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Feifei</a:t>
                      </a:r>
                      <a:r>
                        <a:rPr lang="en-IN" sz="1400" dirty="0">
                          <a:effectLst/>
                        </a:rPr>
                        <a:t> Zhu, and </a:t>
                      </a:r>
                      <a:r>
                        <a:rPr lang="en-IN" sz="1400" dirty="0" err="1">
                          <a:effectLst/>
                        </a:rPr>
                        <a:t>Keping</a:t>
                      </a:r>
                      <a:r>
                        <a:rPr lang="en-IN" sz="1400" dirty="0">
                          <a:effectLst/>
                        </a:rPr>
                        <a:t> Chen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Advantages of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silkworm as a model organism </a:t>
                      </a:r>
                      <a:r>
                        <a:rPr lang="en-IN" sz="1400" dirty="0">
                          <a:effectLst/>
                        </a:rPr>
                        <a:t>particularly for screening of antimicrobial drugs, as a human disease model, for environmental monitoring and in pest </a:t>
                      </a:r>
                      <a:r>
                        <a:rPr lang="en-IN" sz="1400" dirty="0" smtClean="0">
                          <a:effectLst/>
                        </a:rPr>
                        <a:t>control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extLst>
                  <a:ext uri="{0D108BD9-81ED-4DB2-BD59-A6C34878D82A}">
                    <a16:rowId xmlns:a16="http://schemas.microsoft.com/office/drawing/2014/main" val="3340213411"/>
                  </a:ext>
                </a:extLst>
              </a:tr>
              <a:tr h="12342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Sequence diversity and evolution of antimicrobial peptides in invertebrates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Anchalee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Tassanakajon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Kunlaya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Somboonwiwat</a:t>
                      </a:r>
                      <a:r>
                        <a:rPr lang="en-IN" sz="1400" dirty="0">
                          <a:effectLst/>
                        </a:rPr>
                        <a:t>, and </a:t>
                      </a:r>
                      <a:r>
                        <a:rPr lang="en-IN" sz="1400" dirty="0" err="1">
                          <a:effectLst/>
                        </a:rPr>
                        <a:t>Piti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Amparyup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sequence diversity of invertebrate AMPs </a:t>
                      </a:r>
                      <a:r>
                        <a:rPr lang="en-IN" sz="1400" dirty="0">
                          <a:effectLst/>
                        </a:rPr>
                        <a:t>(</a:t>
                      </a:r>
                      <a:r>
                        <a:rPr lang="en-IN" sz="1400" dirty="0" err="1">
                          <a:effectLst/>
                        </a:rPr>
                        <a:t>Defensins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Cecropins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Crustins</a:t>
                      </a:r>
                      <a:r>
                        <a:rPr lang="en-IN" sz="1400" dirty="0">
                          <a:effectLst/>
                        </a:rPr>
                        <a:t> and Anti-lipopolysaccharide factors) were presented to provide a better understanding of the evolution pattern of these peptides that play a major role in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host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defense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 mechanisms in invertebrate animals</a:t>
                      </a:r>
                      <a:endParaRPr lang="en-IN" sz="1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extLst>
                  <a:ext uri="{0D108BD9-81ED-4DB2-BD59-A6C34878D82A}">
                    <a16:rowId xmlns:a16="http://schemas.microsoft.com/office/drawing/2014/main" val="1175055367"/>
                  </a:ext>
                </a:extLst>
              </a:tr>
              <a:tr h="119179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The therapeutic applications of antimicrobial peptides (AMPs): a patent review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Hee-Kyoung Kang, Cheolmin Kim, Chang Ho Seo, and Yoonkyung Park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paper presented the structure of AMPs,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their mechanism of action and biological activity with the current and future developments of AMPs </a:t>
                      </a:r>
                      <a:endParaRPr lang="en-IN" sz="1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extLst>
                  <a:ext uri="{0D108BD9-81ED-4DB2-BD59-A6C34878D82A}">
                    <a16:rowId xmlns:a16="http://schemas.microsoft.com/office/drawing/2014/main" val="197807825"/>
                  </a:ext>
                </a:extLst>
              </a:tr>
              <a:tr h="16337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 Review on Antimicrobial Peptides from Bombyx mori L and Their Application in Plant and Animal Disease Control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Sebrin Jahan Islam, Sukanya Bezbaruah, and Jatin Kalita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paper gave a </a:t>
                      </a: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</a:rPr>
                        <a:t>detailed account </a:t>
                      </a:r>
                      <a:r>
                        <a:rPr lang="en-IN" sz="1400" dirty="0">
                          <a:effectLst/>
                        </a:rPr>
                        <a:t>on </a:t>
                      </a:r>
                      <a:r>
                        <a:rPr lang="en-IN" sz="1400" dirty="0" err="1">
                          <a:effectLst/>
                        </a:rPr>
                        <a:t>Cecropin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Defensin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Moricin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Gloverin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Attacin</a:t>
                      </a:r>
                      <a:r>
                        <a:rPr lang="en-IN" sz="1400" dirty="0">
                          <a:effectLst/>
                        </a:rPr>
                        <a:t> and </a:t>
                      </a:r>
                      <a:r>
                        <a:rPr lang="en-IN" sz="1400" dirty="0" err="1">
                          <a:effectLst/>
                        </a:rPr>
                        <a:t>Lebocin</a:t>
                      </a:r>
                      <a:r>
                        <a:rPr lang="en-IN" sz="1400" dirty="0">
                          <a:effectLst/>
                        </a:rPr>
                        <a:t> classes of </a:t>
                      </a:r>
                      <a:r>
                        <a:rPr lang="en-IN" sz="1400" dirty="0" smtClean="0">
                          <a:effectLst/>
                        </a:rPr>
                        <a:t>AMPs </a:t>
                      </a:r>
                      <a:r>
                        <a:rPr lang="en-IN" sz="1400" dirty="0">
                          <a:effectLst/>
                        </a:rPr>
                        <a:t>in </a:t>
                      </a:r>
                      <a:r>
                        <a:rPr lang="en-IN" sz="1400" dirty="0" err="1">
                          <a:effectLst/>
                        </a:rPr>
                        <a:t>Bobmyx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mori</a:t>
                      </a:r>
                      <a:r>
                        <a:rPr lang="en-IN" sz="1400" dirty="0">
                          <a:effectLst/>
                        </a:rPr>
                        <a:t> with the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application of these AMP's in plant disease control and pest management</a:t>
                      </a:r>
                      <a:endParaRPr lang="en-IN" sz="14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extLst>
                  <a:ext uri="{0D108BD9-81ED-4DB2-BD59-A6C34878D82A}">
                    <a16:rowId xmlns:a16="http://schemas.microsoft.com/office/drawing/2014/main" val="446436389"/>
                  </a:ext>
                </a:extLst>
              </a:tr>
              <a:tr h="16337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Expression of Antimicrobial Peptide Genes Encoding Enbocin and Gloverin Isoforms in the Silkworm, Bombyx Mori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Yoichi Kaneko, Seiichi Furukawa, Hiromitsu Tanaka, and Minoru Yamakawa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866" marR="13866" marT="9244" marB="9244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results gave the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amino acid </a:t>
                      </a:r>
                      <a:r>
                        <a:rPr lang="en-IN" sz="1400" dirty="0" smtClean="0">
                          <a:solidFill>
                            <a:srgbClr val="C00000"/>
                          </a:solidFill>
                          <a:effectLst/>
                        </a:rPr>
                        <a:t>sequences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of Enbocin2 and Enbocin3 </a:t>
                      </a:r>
                      <a:r>
                        <a:rPr lang="en-IN" sz="1400" dirty="0">
                          <a:effectLst/>
                        </a:rPr>
                        <a:t>with the time course of expression of </a:t>
                      </a:r>
                      <a:r>
                        <a:rPr lang="en-IN" sz="1400" dirty="0" err="1">
                          <a:effectLst/>
                        </a:rPr>
                        <a:t>Enbocin</a:t>
                      </a:r>
                      <a:r>
                        <a:rPr lang="en-IN" sz="1400" dirty="0">
                          <a:effectLst/>
                        </a:rPr>
                        <a:t> and </a:t>
                      </a:r>
                      <a:r>
                        <a:rPr lang="en-IN" sz="1400" dirty="0" err="1">
                          <a:effectLst/>
                        </a:rPr>
                        <a:t>Gloverin</a:t>
                      </a:r>
                      <a:r>
                        <a:rPr lang="en-IN" sz="1400" dirty="0">
                          <a:effectLst/>
                        </a:rPr>
                        <a:t> isoform genes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33" marR="6933" marT="9244" marB="9244" anchor="b"/>
                </a:tc>
                <a:extLst>
                  <a:ext uri="{0D108BD9-81ED-4DB2-BD59-A6C34878D82A}">
                    <a16:rowId xmlns:a16="http://schemas.microsoft.com/office/drawing/2014/main" val="53046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578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821832"/>
              </p:ext>
            </p:extLst>
          </p:nvPr>
        </p:nvGraphicFramePr>
        <p:xfrm>
          <a:off x="76200" y="76201"/>
          <a:ext cx="8991600" cy="6727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16090">
                  <a:extLst>
                    <a:ext uri="{9D8B030D-6E8A-4147-A177-3AD203B41FA5}">
                      <a16:colId xmlns:a16="http://schemas.microsoft.com/office/drawing/2014/main" val="253494800"/>
                    </a:ext>
                  </a:extLst>
                </a:gridCol>
                <a:gridCol w="1749544">
                  <a:extLst>
                    <a:ext uri="{9D8B030D-6E8A-4147-A177-3AD203B41FA5}">
                      <a16:colId xmlns:a16="http://schemas.microsoft.com/office/drawing/2014/main" val="3085051667"/>
                    </a:ext>
                  </a:extLst>
                </a:gridCol>
                <a:gridCol w="5025966">
                  <a:extLst>
                    <a:ext uri="{9D8B030D-6E8A-4147-A177-3AD203B41FA5}">
                      <a16:colId xmlns:a16="http://schemas.microsoft.com/office/drawing/2014/main" val="2796203780"/>
                    </a:ext>
                  </a:extLst>
                </a:gridCol>
              </a:tblGrid>
              <a:tr h="2186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Title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Authors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Conclusion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extLst>
                  <a:ext uri="{0D108BD9-81ED-4DB2-BD59-A6C34878D82A}">
                    <a16:rowId xmlns:a16="http://schemas.microsoft.com/office/drawing/2014/main" val="2788350865"/>
                  </a:ext>
                </a:extLst>
              </a:tr>
              <a:tr h="11451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Antimicrobial peptides from insects with special reference to silkworm </a:t>
                      </a:r>
                      <a:r>
                        <a:rPr lang="en-IN" sz="1400" dirty="0" err="1">
                          <a:effectLst/>
                        </a:rPr>
                        <a:t>Bombyx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mori</a:t>
                      </a:r>
                      <a:r>
                        <a:rPr lang="en-IN" sz="1400" dirty="0">
                          <a:effectLst/>
                        </a:rPr>
                        <a:t> L: A review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ZI Buhroo, MA Bhat, GK Bali, AS Kamili, and NA Ganai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The paper gave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a detailed account on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Cecropin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Defensin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Moricin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Gloverin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,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Attacin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 and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Lebocin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 classes of </a:t>
                      </a:r>
                      <a:r>
                        <a:rPr lang="en-IN" sz="1400" dirty="0" smtClean="0">
                          <a:solidFill>
                            <a:srgbClr val="C00000"/>
                          </a:solidFill>
                          <a:effectLst/>
                        </a:rPr>
                        <a:t>AMPs </a:t>
                      </a:r>
                      <a:r>
                        <a:rPr lang="en-IN" sz="1400" dirty="0">
                          <a:effectLst/>
                        </a:rPr>
                        <a:t>in </a:t>
                      </a:r>
                      <a:r>
                        <a:rPr lang="en-IN" sz="1400" dirty="0" err="1">
                          <a:effectLst/>
                        </a:rPr>
                        <a:t>Bobmyx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mori</a:t>
                      </a:r>
                      <a:r>
                        <a:rPr lang="en-IN" sz="1400" dirty="0">
                          <a:effectLst/>
                        </a:rPr>
                        <a:t> with the application of these AMP's in plant disease control and pest management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 anchor="b"/>
                </a:tc>
                <a:extLst>
                  <a:ext uri="{0D108BD9-81ED-4DB2-BD59-A6C34878D82A}">
                    <a16:rowId xmlns:a16="http://schemas.microsoft.com/office/drawing/2014/main" val="303688047"/>
                  </a:ext>
                </a:extLst>
              </a:tr>
              <a:tr h="17220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Molecular Cloning, Bioinformatic Analysis,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and Expression of Bombyx mori Lebocin 5 Gene Related to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Beauveria bassiana Infection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 err="1">
                          <a:effectLst/>
                        </a:rPr>
                        <a:t>Dingding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Lü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Chengxiang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Hou</a:t>
                      </a:r>
                      <a:r>
                        <a:rPr lang="en-IN" sz="1400" dirty="0">
                          <a:effectLst/>
                        </a:rPr>
                        <a:t>, </a:t>
                      </a:r>
                      <a:r>
                        <a:rPr lang="en-IN" sz="1400" dirty="0" err="1">
                          <a:effectLst/>
                        </a:rPr>
                        <a:t>Guangxing</a:t>
                      </a:r>
                      <a:r>
                        <a:rPr lang="en-IN" sz="1400" dirty="0">
                          <a:effectLst/>
                        </a:rPr>
                        <a:t> Qin, Kun Gao, Tian Chen and </a:t>
                      </a:r>
                      <a:r>
                        <a:rPr lang="en-IN" sz="1400" dirty="0" err="1">
                          <a:effectLst/>
                        </a:rPr>
                        <a:t>Xijie</a:t>
                      </a:r>
                      <a:r>
                        <a:rPr lang="en-IN" sz="1400" dirty="0">
                          <a:effectLst/>
                        </a:rPr>
                        <a:t> </a:t>
                      </a:r>
                      <a:r>
                        <a:rPr lang="en-IN" sz="1400" dirty="0" err="1">
                          <a:effectLst/>
                        </a:rPr>
                        <a:t>Guo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By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NetOGlyc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 4.0 Server, an </a:t>
                      </a:r>
                      <a:r>
                        <a:rPr lang="en-IN" sz="1400" dirty="0" err="1">
                          <a:solidFill>
                            <a:srgbClr val="C00000"/>
                          </a:solidFill>
                          <a:effectLst/>
                        </a:rPr>
                        <a:t>Oglycosylation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 site was also predicted at Thr15 of BmLeb5</a:t>
                      </a:r>
                      <a:r>
                        <a:rPr lang="en-IN" sz="1400" dirty="0">
                          <a:effectLst/>
                        </a:rPr>
                        <a:t> mature peptide as in other peptides of </a:t>
                      </a:r>
                      <a:r>
                        <a:rPr lang="en-IN" sz="1400" dirty="0" err="1">
                          <a:effectLst/>
                        </a:rPr>
                        <a:t>lebocins</a:t>
                      </a:r>
                      <a:r>
                        <a:rPr lang="en-IN" sz="1400" dirty="0">
                          <a:effectLst/>
                        </a:rPr>
                        <a:t>, suggesting that BmLeb5 is also an O-glycosylated antimicrobial peptide and could also play an important role to defend the microbial Invasion.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extLst>
                  <a:ext uri="{0D108BD9-81ED-4DB2-BD59-A6C34878D82A}">
                    <a16:rowId xmlns:a16="http://schemas.microsoft.com/office/drawing/2014/main" val="3781817688"/>
                  </a:ext>
                </a:extLst>
              </a:tr>
              <a:tr h="168163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Advances and applications of bioinformatics in Sericultural research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 M Younus Wani,  NA Ganie, S Rani, S Mehraj, MF Baqual, MR Mir, MA Malik, KA Sahaf,  KA Dar,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FA Malik,  A Rafiq,  G Jeelani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Databases provides information on gene, protein sequences and diseases</a:t>
                      </a:r>
                      <a:r>
                        <a:rPr lang="en-IN" sz="1400" dirty="0">
                          <a:effectLst/>
                        </a:rPr>
                        <a:t> and play crucial roles in conservation of the silkworm species and mulberry plants. Bioinformatics approaches give an insight, uncovering the lineage with gene and protein count of B. </a:t>
                      </a:r>
                      <a:r>
                        <a:rPr lang="en-IN" sz="1400" dirty="0" err="1">
                          <a:effectLst/>
                        </a:rPr>
                        <a:t>mori</a:t>
                      </a:r>
                      <a:r>
                        <a:rPr lang="en-IN" sz="1400" dirty="0">
                          <a:effectLst/>
                        </a:rPr>
                        <a:t> and Drosophila encompass ~18,000 and ~16,000 (Genes) and ~9,000 and ~22,000 (Proteins) respectively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extLst>
                  <a:ext uri="{0D108BD9-81ED-4DB2-BD59-A6C34878D82A}">
                    <a16:rowId xmlns:a16="http://schemas.microsoft.com/office/drawing/2014/main" val="3736522291"/>
                  </a:ext>
                </a:extLst>
              </a:tr>
              <a:tr h="193814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Analysis and prediction of antibacterial peptides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 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Sneh Lata,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BK Sharma and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>
                          <a:effectLst/>
                        </a:rPr>
                        <a:t>GPS Raghav</a:t>
                      </a:r>
                      <a:endParaRPr lang="en-IN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IN" sz="1400" dirty="0">
                          <a:effectLst/>
                        </a:rPr>
                        <a:t>Among antibacterial peptides, there is preference for certain residues at N and C termini, which helps to demarcate them from non-antibacterial peptides. Both the termini play a crucial role in imparting the antibacterial property to these peptides. Among the methods developed, </a:t>
                      </a:r>
                      <a:r>
                        <a:rPr lang="en-IN" sz="1400" dirty="0">
                          <a:solidFill>
                            <a:srgbClr val="C00000"/>
                          </a:solidFill>
                          <a:effectLst/>
                        </a:rPr>
                        <a:t>SVM shows the best performance in predicting antibacterial peptides followed by QM and ANN</a:t>
                      </a:r>
                      <a:r>
                        <a:rPr lang="en-IN" sz="1400" dirty="0">
                          <a:effectLst/>
                        </a:rPr>
                        <a:t>, in that order</a:t>
                      </a:r>
                      <a:endParaRPr lang="en-IN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0950" marR="50950" marT="7279" marB="0"/>
                </a:tc>
                <a:extLst>
                  <a:ext uri="{0D108BD9-81ED-4DB2-BD59-A6C34878D82A}">
                    <a16:rowId xmlns:a16="http://schemas.microsoft.com/office/drawing/2014/main" val="13644918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53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u="sng" dirty="0" smtClean="0"/>
              <a:t>OBJECTIVES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I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IN" sz="28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silico</a:t>
            </a:r>
            <a:r>
              <a:rPr lang="en-I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approach: (7 families - 35 AMPs)</a:t>
            </a:r>
          </a:p>
          <a:p>
            <a:pPr>
              <a:defRPr/>
            </a:pPr>
            <a:endParaRPr lang="en-I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I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Retrieval and sequence analysis of AMPs of </a:t>
            </a:r>
            <a:r>
              <a:rPr lang="en-IN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Bombyx</a:t>
            </a:r>
            <a:r>
              <a:rPr lang="en-IN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mori</a:t>
            </a:r>
            <a:r>
              <a:rPr lang="en-IN" sz="28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971550" lvl="1" indent="-514350">
              <a:buFont typeface="+mj-lt"/>
              <a:buAutoNum type="alphaLcParenR"/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Analysis of full-length and mature forms</a:t>
            </a:r>
          </a:p>
          <a:p>
            <a:pPr marL="971550" lvl="1" indent="-514350">
              <a:buFont typeface="+mj-lt"/>
              <a:buAutoNum type="alphaLcParenR"/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Amino acid composition</a:t>
            </a:r>
          </a:p>
          <a:p>
            <a:pPr marL="971550" lvl="1" indent="-514350">
              <a:buFont typeface="+mj-lt"/>
              <a:buAutoNum type="alphaLcParenR"/>
              <a:defRPr/>
            </a:pP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Physico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-chemical-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pI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MW, activity, net charge, </a:t>
            </a: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hydropathicity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aliphatic and instability index</a:t>
            </a:r>
          </a:p>
          <a:p>
            <a:pPr marL="971550" lvl="1" indent="-514350">
              <a:buFont typeface="+mj-lt"/>
              <a:buAutoNum type="alphaLcParenR"/>
              <a:defRPr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Post translational modification studies</a:t>
            </a:r>
          </a:p>
          <a:p>
            <a:pPr marL="457200" lvl="1" indent="0">
              <a:defRPr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I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Structure Prediction of the AMPs</a:t>
            </a:r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"/>
            <a:ext cx="8534400" cy="6324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3766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Methodology</a:t>
            </a:r>
            <a:r>
              <a:rPr lang="en-IN" dirty="0"/>
              <a:t/>
            </a:r>
            <a:br>
              <a:rPr lang="en-IN" dirty="0"/>
            </a:br>
            <a:r>
              <a:rPr lang="en-IN" u="sng" dirty="0"/>
              <a:t>1) Retrieval of sequences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04257" y="1447800"/>
            <a:ext cx="6165668" cy="60406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Retrieval of Antimicrobial peptides in </a:t>
            </a:r>
            <a:r>
              <a:rPr lang="en-IN" i="1" dirty="0" err="1"/>
              <a:t>Bombyx</a:t>
            </a:r>
            <a:r>
              <a:rPr lang="en-IN" i="1" dirty="0"/>
              <a:t> </a:t>
            </a:r>
            <a:r>
              <a:rPr lang="en-IN" i="1" dirty="0" err="1"/>
              <a:t>mori</a:t>
            </a:r>
            <a:r>
              <a:rPr lang="en-IN" i="1" dirty="0"/>
              <a:t> from </a:t>
            </a:r>
            <a:r>
              <a:rPr lang="en-IN" dirty="0"/>
              <a:t>CAMP, APD3 and </a:t>
            </a:r>
            <a:r>
              <a:rPr lang="en-IN" dirty="0" err="1"/>
              <a:t>Pfam</a:t>
            </a:r>
            <a:r>
              <a:rPr lang="en-IN" dirty="0"/>
              <a:t> databases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52007" y="2562687"/>
            <a:ext cx="6165668" cy="5967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Full length sequences of AMPs were retrieved from </a:t>
            </a:r>
            <a:r>
              <a:rPr lang="en-IN" dirty="0" err="1"/>
              <a:t>UniProt</a:t>
            </a:r>
            <a:r>
              <a:rPr lang="en-IN" dirty="0"/>
              <a:t>,  CAMP and </a:t>
            </a:r>
            <a:r>
              <a:rPr lang="en-IN" dirty="0" err="1"/>
              <a:t>Pfam</a:t>
            </a:r>
            <a:r>
              <a:rPr lang="en-IN" dirty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52007" y="3662091"/>
            <a:ext cx="6165668" cy="61554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err="1"/>
              <a:t>Propeptide</a:t>
            </a:r>
            <a:r>
              <a:rPr lang="en-IN" dirty="0"/>
              <a:t> and mature peptide lengths were obtained from </a:t>
            </a:r>
            <a:r>
              <a:rPr lang="en-IN" dirty="0" err="1"/>
              <a:t>UniProt</a:t>
            </a:r>
            <a:endParaRPr lang="en-IN" dirty="0"/>
          </a:p>
        </p:txBody>
      </p:sp>
      <p:sp>
        <p:nvSpPr>
          <p:cNvPr id="7" name="Rounded Rectangle 6"/>
          <p:cNvSpPr/>
          <p:nvPr/>
        </p:nvSpPr>
        <p:spPr>
          <a:xfrm>
            <a:off x="1404256" y="4760363"/>
            <a:ext cx="6165669" cy="56903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Signal peptides of the full length AMPs were obtained from </a:t>
            </a:r>
            <a:r>
              <a:rPr lang="en-IN" dirty="0" err="1"/>
              <a:t>SignalP</a:t>
            </a:r>
            <a:r>
              <a:rPr lang="en-IN" dirty="0"/>
              <a:t> and </a:t>
            </a:r>
            <a:r>
              <a:rPr lang="en-IN" dirty="0" err="1"/>
              <a:t>Phobius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1391193" y="5856905"/>
            <a:ext cx="6146075" cy="55697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Schematic representation was created using Illustrator for Biological Sciences (IBS)</a:t>
            </a:r>
          </a:p>
        </p:txBody>
      </p:sp>
      <p:sp>
        <p:nvSpPr>
          <p:cNvPr id="9" name="Down Arrow 8"/>
          <p:cNvSpPr/>
          <p:nvPr/>
        </p:nvSpPr>
        <p:spPr>
          <a:xfrm>
            <a:off x="4336217" y="2060463"/>
            <a:ext cx="301749" cy="50222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Down Arrow 9"/>
          <p:cNvSpPr/>
          <p:nvPr/>
        </p:nvSpPr>
        <p:spPr>
          <a:xfrm>
            <a:off x="4336217" y="3167781"/>
            <a:ext cx="301749" cy="49431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Down Arrow 10"/>
          <p:cNvSpPr/>
          <p:nvPr/>
        </p:nvSpPr>
        <p:spPr>
          <a:xfrm>
            <a:off x="4336217" y="4277705"/>
            <a:ext cx="301749" cy="4826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Down Arrow 11"/>
          <p:cNvSpPr/>
          <p:nvPr/>
        </p:nvSpPr>
        <p:spPr>
          <a:xfrm>
            <a:off x="4336217" y="5355491"/>
            <a:ext cx="301749" cy="4764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D7E94A-B152-9F4A-940E-668FAF718B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t="13615" r="9999" b="5412"/>
          <a:stretch/>
        </p:blipFill>
        <p:spPr>
          <a:xfrm>
            <a:off x="1334422" y="1531700"/>
            <a:ext cx="7315200" cy="4409105"/>
          </a:xfrm>
          <a:prstGeom prst="rect">
            <a:avLst/>
          </a:prstGeom>
        </p:spPr>
      </p:pic>
      <p:pic>
        <p:nvPicPr>
          <p:cNvPr id="20" name="Content Placeholder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5D8995-F49F-844C-AA1B-65273C849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8" t="13470" r="21928" b="4034"/>
          <a:stretch/>
        </p:blipFill>
        <p:spPr>
          <a:xfrm>
            <a:off x="1316837" y="1892367"/>
            <a:ext cx="7315200" cy="4284973"/>
          </a:xfrm>
        </p:spPr>
      </p:pic>
      <p:sp>
        <p:nvSpPr>
          <p:cNvPr id="3" name="Rectangle 2"/>
          <p:cNvSpPr/>
          <p:nvPr/>
        </p:nvSpPr>
        <p:spPr>
          <a:xfrm>
            <a:off x="152400" y="76200"/>
            <a:ext cx="8839200" cy="67056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6" grpId="1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Results for Retrieval of AMP Sequences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9" t="23920" r="28663" b="17466"/>
          <a:stretch/>
        </p:blipFill>
        <p:spPr bwMode="auto">
          <a:xfrm>
            <a:off x="1847595" y="1719317"/>
            <a:ext cx="5315205" cy="418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71600" y="5952995"/>
            <a:ext cx="6096000" cy="8288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Result indicating the total number of AMPs derived from CAMP, APD3 and </a:t>
            </a:r>
            <a:r>
              <a:rPr lang="en-US" sz="2000" b="1" dirty="0" err="1"/>
              <a:t>Pfam</a:t>
            </a:r>
            <a:r>
              <a:rPr lang="en-US" sz="2000" b="1" dirty="0"/>
              <a:t> databases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3F9A99-1B08-BE41-AEF4-1DA73B75A3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1334" r="30000" b="27333"/>
          <a:stretch/>
        </p:blipFill>
        <p:spPr>
          <a:xfrm>
            <a:off x="1371600" y="1719317"/>
            <a:ext cx="5791199" cy="42336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2400" y="152400"/>
            <a:ext cx="8839200" cy="662940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Result showing an organized excel sheet with AMP sequence data retrieved 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" t="29109" r="937" b="11815"/>
          <a:stretch/>
        </p:blipFill>
        <p:spPr bwMode="auto">
          <a:xfrm>
            <a:off x="-23723" y="0"/>
            <a:ext cx="9181578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6303818"/>
            <a:ext cx="5334000" cy="53340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3962400" y="5105400"/>
            <a:ext cx="2667000" cy="969818"/>
          </a:xfrm>
          <a:prstGeom prst="wedgeRectCallou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b="1" dirty="0"/>
              <a:t>For all the 35 AMPs, this was carried out </a:t>
            </a:r>
          </a:p>
        </p:txBody>
      </p:sp>
    </p:spTree>
    <p:extLst>
      <p:ext uri="{BB962C8B-B14F-4D97-AF65-F5344CB8AC3E}">
        <p14:creationId xmlns:p14="http://schemas.microsoft.com/office/powerpoint/2010/main" val="254970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2488</TotalTime>
  <Words>1750</Words>
  <Application>Microsoft Office PowerPoint</Application>
  <PresentationFormat>On-screen Show (4:3)</PresentationFormat>
  <Paragraphs>180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Office Theme</vt:lpstr>
      <vt:lpstr>in silico ANALYSIS OF ANTIMICROBIAL PEPTIDES IN Bombyx mori TOWARDS THE DEVELOPMENT OF THERAPEUTICS</vt:lpstr>
      <vt:lpstr>INTRODUCTION</vt:lpstr>
      <vt:lpstr>SILK WORM - Bombyx mori</vt:lpstr>
      <vt:lpstr>REVIEW OF LITERATURE</vt:lpstr>
      <vt:lpstr>PowerPoint Presentation</vt:lpstr>
      <vt:lpstr>OBJECTIVES</vt:lpstr>
      <vt:lpstr>Methodology 1) Retrieval of sequences</vt:lpstr>
      <vt:lpstr>Results for Retrieval of AMP Sequences</vt:lpstr>
      <vt:lpstr> </vt:lpstr>
      <vt:lpstr>PowerPoint Presentation</vt:lpstr>
      <vt:lpstr>PowerPoint Presentation</vt:lpstr>
      <vt:lpstr>Methodology 2) Primary Sequence Analysis</vt:lpstr>
      <vt:lpstr>PowerPoint Presentation</vt:lpstr>
      <vt:lpstr>PowerPoint Presentation</vt:lpstr>
      <vt:lpstr>PowerPoint Presentation</vt:lpstr>
      <vt:lpstr>Methodology 3) Secondary Structure Prediction</vt:lpstr>
      <vt:lpstr>SECONDARY STRUCTURE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APPLICATIONS AND FUTURE SCOPE </vt:lpstr>
      <vt:lpstr>REFERENCES</vt:lpstr>
      <vt:lpstr>AKNOWLEDGEMENT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Mounika Rao</cp:lastModifiedBy>
  <cp:revision>100</cp:revision>
  <dcterms:created xsi:type="dcterms:W3CDTF">2019-05-13T12:19:03Z</dcterms:created>
  <dcterms:modified xsi:type="dcterms:W3CDTF">2019-06-12T16:05:04Z</dcterms:modified>
</cp:coreProperties>
</file>